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57" r:id="rId2"/>
    <p:sldId id="259" r:id="rId3"/>
    <p:sldId id="260"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24/03/2020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057" y="-228600"/>
            <a:ext cx="9473384" cy="685800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2438400" y="1904999"/>
            <a:ext cx="5620256" cy="914401"/>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endParaRPr lang="en-GB" sz="2800" b="1" dirty="0" smtClean="0">
              <a:solidFill>
                <a:schemeClr val="accent2"/>
              </a:solidFill>
              <a:latin typeface="Arial Black" panose="020B0A04020102020204" pitchFamily="34" charset="0"/>
              <a:cs typeface="PT Bold Heading" panose="02010400000000000000" pitchFamily="2" charset="-78"/>
            </a:endParaRPr>
          </a:p>
          <a:p>
            <a:pPr algn="ctr"/>
            <a:endParaRPr lang="en-GB" sz="2800" b="1" dirty="0">
              <a:solidFill>
                <a:schemeClr val="accent2"/>
              </a:solidFill>
              <a:latin typeface="Arial Black" panose="020B0A04020102020204" pitchFamily="34" charset="0"/>
              <a:cs typeface="PT Bold Heading" panose="02010400000000000000" pitchFamily="2" charset="-78"/>
            </a:endParaRPr>
          </a:p>
          <a:p>
            <a:pPr algn="ctr"/>
            <a:endParaRPr lang="en-GB" sz="2800" b="1" dirty="0" smtClean="0">
              <a:solidFill>
                <a:schemeClr val="accent2"/>
              </a:solidFill>
              <a:latin typeface="Arial Black" panose="020B0A04020102020204" pitchFamily="34" charset="0"/>
              <a:cs typeface="PT Bold Heading" panose="02010400000000000000" pitchFamily="2" charset="-78"/>
            </a:endParaRPr>
          </a:p>
          <a:p>
            <a:pPr lvl="0" algn="ctr" defTabSz="914400" rtl="0">
              <a:spcBef>
                <a:spcPts val="0"/>
              </a:spcBef>
            </a:pPr>
            <a:r>
              <a:rPr lang="en-GB" sz="2800" b="1" dirty="0">
                <a:solidFill>
                  <a:srgbClr val="DA1F28"/>
                </a:solidFill>
                <a:latin typeface="Arial Black" panose="020B0A04020102020204" pitchFamily="34" charset="0"/>
                <a:ea typeface="+mn-ea"/>
                <a:cs typeface="PT Bold Heading" panose="02010400000000000000" pitchFamily="2" charset="-78"/>
              </a:rPr>
              <a:t>Dr Somaya </a:t>
            </a:r>
            <a:r>
              <a:rPr lang="en-GB" sz="2800" b="1" dirty="0" smtClean="0">
                <a:solidFill>
                  <a:srgbClr val="DA1F28"/>
                </a:solidFill>
                <a:latin typeface="Arial Black" panose="020B0A04020102020204" pitchFamily="34" charset="0"/>
                <a:ea typeface="+mn-ea"/>
                <a:cs typeface="PT Bold Heading" panose="02010400000000000000" pitchFamily="2" charset="-78"/>
              </a:rPr>
              <a:t>Arafat</a:t>
            </a:r>
            <a:endParaRPr lang="ar-SA" sz="2800" b="1" dirty="0">
              <a:solidFill>
                <a:srgbClr val="DA1F28"/>
              </a:solidFill>
              <a:latin typeface="Arial Black" panose="020B0A04020102020204" pitchFamily="34" charset="0"/>
              <a:ea typeface="+mn-ea"/>
              <a:cs typeface="PT Bold Heading" panose="02010400000000000000" pitchFamily="2" charset="-78"/>
            </a:endParaRPr>
          </a:p>
          <a:p>
            <a:pPr algn="ctr"/>
            <a:endParaRPr lang="en-GB" sz="800" b="1" dirty="0">
              <a:solidFill>
                <a:schemeClr val="accent2"/>
              </a:solidFill>
              <a:latin typeface="Arial Black" panose="020B0A04020102020204" pitchFamily="34" charset="0"/>
              <a:cs typeface="PT Bold Heading" panose="02010400000000000000" pitchFamily="2" charset="-78"/>
            </a:endParaRPr>
          </a:p>
          <a:p>
            <a:pPr algn="ctr"/>
            <a:r>
              <a:rPr lang="en-GB" sz="2400" b="1" dirty="0" smtClean="0">
                <a:solidFill>
                  <a:schemeClr val="tx1"/>
                </a:solidFill>
                <a:latin typeface="Arial Black" panose="020B0A04020102020204" pitchFamily="34" charset="0"/>
                <a:cs typeface="PT Bold Heading" panose="02010400000000000000" pitchFamily="2" charset="-78"/>
              </a:rPr>
              <a:t>somayaarafat@gmail.com</a:t>
            </a:r>
            <a:endParaRPr lang="ar-SA" sz="2400" b="1" dirty="0">
              <a:solidFill>
                <a:schemeClr val="tx1"/>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 xmlns:a16="http://schemas.microsoft.com/office/drawing/2014/main" id="{877AB640-2EA5-4554-B5A3-5F04C01442BF}"/>
              </a:ext>
            </a:extLst>
          </p:cNvPr>
          <p:cNvSpPr txBox="1">
            <a:spLocks/>
          </p:cNvSpPr>
          <p:nvPr/>
        </p:nvSpPr>
        <p:spPr>
          <a:xfrm>
            <a:off x="-152400" y="2819400"/>
            <a:ext cx="6358372" cy="3200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chemeClr val="accent2"/>
                </a:solidFill>
                <a:latin typeface="Arial Black" panose="020B0A04020102020204" pitchFamily="34" charset="0"/>
                <a:cs typeface="PT Bold Heading" panose="02010400000000000000" pitchFamily="2" charset="-78"/>
              </a:rPr>
              <a:t>Mass Communication Dep.</a:t>
            </a:r>
          </a:p>
          <a:p>
            <a:pPr algn="ctr"/>
            <a:r>
              <a:rPr lang="en-GB" sz="2800" b="1" dirty="0" smtClean="0">
                <a:solidFill>
                  <a:srgbClr val="00B050"/>
                </a:solidFill>
                <a:latin typeface="Arial Black" panose="020B0A04020102020204" pitchFamily="34" charset="0"/>
                <a:cs typeface="PT Bold Heading" panose="02010400000000000000" pitchFamily="2" charset="-78"/>
              </a:rPr>
              <a:t>Lecture no.1</a:t>
            </a:r>
          </a:p>
          <a:p>
            <a:pPr algn="ctr"/>
            <a:r>
              <a:rPr lang="en-GB" sz="2800" b="1" dirty="0" smtClean="0">
                <a:solidFill>
                  <a:schemeClr val="accent2"/>
                </a:solidFill>
                <a:latin typeface="Arial Black" panose="020B0A04020102020204" pitchFamily="34" charset="0"/>
                <a:cs typeface="PT Bold Heading" panose="02010400000000000000" pitchFamily="2" charset="-78"/>
              </a:rPr>
              <a:t>The Influence Mass Media</a:t>
            </a:r>
          </a:p>
          <a:p>
            <a:pPr algn="ctr"/>
            <a:endParaRPr lang="ar-SA" sz="2800" b="1" dirty="0">
              <a:solidFill>
                <a:schemeClr val="accent2"/>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116720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lnSpcReduction="10000"/>
          </a:bodyPr>
          <a:lstStyle/>
          <a:p>
            <a:pPr lvl="0" indent="90170" rtl="1">
              <a:lnSpc>
                <a:spcPct val="150000"/>
              </a:lnSpc>
              <a:buClr>
                <a:srgbClr val="2DA2BF"/>
              </a:buClr>
            </a:pPr>
            <a:r>
              <a:rPr lang="en-US" sz="2600" b="1" dirty="0" smtClean="0">
                <a:solidFill>
                  <a:prstClr val="black"/>
                </a:solidFill>
                <a:latin typeface="Times New Roman"/>
                <a:ea typeface="Times New Roman"/>
                <a:cs typeface="Arial"/>
              </a:rPr>
              <a:t>There </a:t>
            </a:r>
            <a:r>
              <a:rPr lang="en-US" sz="2600" b="1" dirty="0">
                <a:solidFill>
                  <a:prstClr val="black"/>
                </a:solidFill>
                <a:latin typeface="Times New Roman"/>
                <a:ea typeface="Times New Roman"/>
                <a:cs typeface="Arial"/>
              </a:rPr>
              <a:t>are 2 theories to describe the influence of mass media. The website Cliff Notes explains in detail the theories with examine the role that mass media plays </a:t>
            </a:r>
            <a:r>
              <a:rPr lang="ar-EG" sz="2600" b="1" dirty="0" smtClean="0">
                <a:solidFill>
                  <a:prstClr val="black"/>
                </a:solidFill>
                <a:latin typeface="Times New Roman"/>
                <a:ea typeface="Times New Roman"/>
                <a:cs typeface="Arial"/>
              </a:rPr>
              <a:t>.</a:t>
            </a:r>
            <a:r>
              <a:rPr lang="en-US" sz="2600" b="1" dirty="0" smtClean="0">
                <a:solidFill>
                  <a:prstClr val="black"/>
                </a:solidFill>
                <a:latin typeface="Times New Roman"/>
                <a:ea typeface="Times New Roman"/>
                <a:cs typeface="Arial"/>
              </a:rPr>
              <a:t>in </a:t>
            </a:r>
            <a:r>
              <a:rPr lang="en-US" sz="2600" b="1" dirty="0">
                <a:solidFill>
                  <a:prstClr val="black"/>
                </a:solidFill>
                <a:latin typeface="Times New Roman"/>
                <a:ea typeface="Times New Roman"/>
                <a:cs typeface="Arial"/>
              </a:rPr>
              <a:t>modern society</a:t>
            </a:r>
            <a:r>
              <a:rPr lang="ar-SA" sz="2600" b="1" dirty="0">
                <a:solidFill>
                  <a:prstClr val="black"/>
                </a:solidFill>
                <a:latin typeface="Calibri"/>
                <a:ea typeface="Times New Roman"/>
                <a:cs typeface="Times New Roman"/>
              </a:rPr>
              <a:t>.  </a:t>
            </a:r>
            <a:endParaRPr lang="en-GB" sz="1900" dirty="0">
              <a:solidFill>
                <a:prstClr val="black"/>
              </a:solidFill>
              <a:latin typeface="Calibri"/>
              <a:ea typeface="Calibri"/>
              <a:cs typeface="Arial"/>
            </a:endParaRPr>
          </a:p>
          <a:p>
            <a:pPr lvl="0" indent="0" algn="r" rtl="1">
              <a:lnSpc>
                <a:spcPct val="150000"/>
              </a:lnSpc>
              <a:buClr>
                <a:srgbClr val="2DA2BF"/>
              </a:buClr>
              <a:buNone/>
            </a:pPr>
            <a:r>
              <a:rPr lang="ar-EG" sz="2600" b="1" u="sng" dirty="0" smtClean="0">
                <a:solidFill>
                  <a:srgbClr val="00B050"/>
                </a:solidFill>
                <a:latin typeface="Calibri"/>
                <a:ea typeface="Times New Roman"/>
                <a:cs typeface="Times New Roman"/>
              </a:rPr>
              <a:t>تأثير وسائل الإعلام:</a:t>
            </a:r>
          </a:p>
          <a:p>
            <a:pPr lvl="0" indent="0" algn="r" rtl="1">
              <a:lnSpc>
                <a:spcPct val="150000"/>
              </a:lnSpc>
              <a:buClr>
                <a:srgbClr val="2DA2BF"/>
              </a:buClr>
              <a:buNone/>
            </a:pPr>
            <a:r>
              <a:rPr lang="ar-SA" sz="2600" b="1" dirty="0" smtClean="0">
                <a:solidFill>
                  <a:srgbClr val="00B050"/>
                </a:solidFill>
                <a:latin typeface="Calibri"/>
                <a:ea typeface="Times New Roman"/>
                <a:cs typeface="Times New Roman"/>
              </a:rPr>
              <a:t>هناك </a:t>
            </a:r>
            <a:r>
              <a:rPr lang="ar-SA" sz="2600" b="1" dirty="0">
                <a:solidFill>
                  <a:srgbClr val="00B050"/>
                </a:solidFill>
                <a:latin typeface="Calibri"/>
                <a:ea typeface="Times New Roman"/>
                <a:cs typeface="Times New Roman"/>
              </a:rPr>
              <a:t>نظريتان لوصف تأثير وسائل الإعلام. يشرح </a:t>
            </a:r>
            <a:r>
              <a:rPr lang="ar-SA" sz="2600" b="1" dirty="0" smtClean="0">
                <a:solidFill>
                  <a:srgbClr val="00B050"/>
                </a:solidFill>
                <a:latin typeface="Calibri"/>
                <a:ea typeface="Times New Roman"/>
                <a:cs typeface="Times New Roman"/>
              </a:rPr>
              <a:t>الموقع</a:t>
            </a:r>
            <a:r>
              <a:rPr lang="ar-SA" sz="2600" b="1" dirty="0">
                <a:solidFill>
                  <a:srgbClr val="00B050"/>
                </a:solidFill>
                <a:latin typeface="Calibri"/>
                <a:ea typeface="Times New Roman"/>
                <a:cs typeface="Times New Roman"/>
              </a:rPr>
              <a:t> الإلكتروني</a:t>
            </a:r>
            <a:r>
              <a:rPr lang="ar-SA" sz="2600" b="1" dirty="0" smtClean="0">
                <a:solidFill>
                  <a:srgbClr val="00B050"/>
                </a:solidFill>
                <a:latin typeface="Calibri"/>
                <a:ea typeface="Times New Roman"/>
                <a:cs typeface="Times New Roman"/>
              </a:rPr>
              <a:t> </a:t>
            </a:r>
            <a:r>
              <a:rPr lang="en-US" sz="2600" b="1" dirty="0">
                <a:solidFill>
                  <a:srgbClr val="00B050"/>
                </a:solidFill>
                <a:latin typeface="Times New Roman"/>
                <a:ea typeface="Times New Roman"/>
                <a:cs typeface="Arial"/>
              </a:rPr>
              <a:t>Cliff </a:t>
            </a:r>
            <a:r>
              <a:rPr lang="en-US" sz="2600" b="1" dirty="0" smtClean="0">
                <a:solidFill>
                  <a:srgbClr val="00B050"/>
                </a:solidFill>
                <a:latin typeface="Times New Roman"/>
                <a:ea typeface="Times New Roman"/>
                <a:cs typeface="Arial"/>
              </a:rPr>
              <a:t>Notes</a:t>
            </a:r>
            <a:r>
              <a:rPr lang="ar-SA" sz="2600" b="1" dirty="0" smtClean="0">
                <a:solidFill>
                  <a:srgbClr val="00B050"/>
                </a:solidFill>
                <a:latin typeface="Calibri"/>
                <a:ea typeface="Times New Roman"/>
                <a:cs typeface="Times New Roman"/>
              </a:rPr>
              <a:t> </a:t>
            </a:r>
            <a:r>
              <a:rPr lang="ar-SA" sz="2600" b="1" dirty="0">
                <a:solidFill>
                  <a:srgbClr val="00B050"/>
                </a:solidFill>
                <a:latin typeface="Calibri"/>
                <a:ea typeface="Times New Roman"/>
                <a:cs typeface="Times New Roman"/>
              </a:rPr>
              <a:t>النظريات </a:t>
            </a:r>
            <a:r>
              <a:rPr lang="ar-EG" sz="2600" b="1" dirty="0" smtClean="0">
                <a:solidFill>
                  <a:srgbClr val="00B050"/>
                </a:solidFill>
                <a:latin typeface="Calibri"/>
                <a:ea typeface="Times New Roman"/>
                <a:cs typeface="Times New Roman"/>
              </a:rPr>
              <a:t>يالتفصيل </a:t>
            </a:r>
            <a:r>
              <a:rPr lang="ar-SA" sz="2600" b="1" dirty="0" smtClean="0">
                <a:solidFill>
                  <a:srgbClr val="00B050"/>
                </a:solidFill>
                <a:latin typeface="Calibri"/>
                <a:ea typeface="Times New Roman"/>
                <a:cs typeface="Times New Roman"/>
              </a:rPr>
              <a:t>مع </a:t>
            </a:r>
            <a:r>
              <a:rPr lang="ar-SA" sz="2600" b="1" dirty="0">
                <a:solidFill>
                  <a:srgbClr val="00B050"/>
                </a:solidFill>
                <a:latin typeface="Calibri"/>
                <a:ea typeface="Times New Roman"/>
                <a:cs typeface="Times New Roman"/>
              </a:rPr>
              <a:t>دراسة الدور</a:t>
            </a:r>
            <a:r>
              <a:rPr lang="ar-EG" sz="2600" b="1" dirty="0" smtClean="0">
                <a:solidFill>
                  <a:srgbClr val="00B050"/>
                </a:solidFill>
                <a:latin typeface="Calibri"/>
                <a:ea typeface="Times New Roman"/>
                <a:cs typeface="Times New Roman"/>
              </a:rPr>
              <a:t> </a:t>
            </a:r>
            <a:r>
              <a:rPr lang="ar-SA" sz="2600" b="1" dirty="0" smtClean="0">
                <a:solidFill>
                  <a:srgbClr val="00B050"/>
                </a:solidFill>
                <a:latin typeface="Calibri"/>
                <a:ea typeface="Times New Roman"/>
                <a:cs typeface="Times New Roman"/>
              </a:rPr>
              <a:t>الذي تلعبه </a:t>
            </a:r>
            <a:r>
              <a:rPr lang="ar-SA" sz="2600" b="1" dirty="0">
                <a:solidFill>
                  <a:srgbClr val="00B050"/>
                </a:solidFill>
                <a:latin typeface="Calibri"/>
                <a:ea typeface="Times New Roman"/>
                <a:cs typeface="Times New Roman"/>
              </a:rPr>
              <a:t>وسائل الإعلام في المجتمع </a:t>
            </a:r>
            <a:r>
              <a:rPr lang="ar-SA" sz="2600" b="1" dirty="0" smtClean="0">
                <a:solidFill>
                  <a:srgbClr val="00B050"/>
                </a:solidFill>
                <a:latin typeface="Calibri"/>
                <a:ea typeface="Times New Roman"/>
                <a:cs typeface="Times New Roman"/>
              </a:rPr>
              <a:t>الحديث</a:t>
            </a:r>
            <a:r>
              <a:rPr lang="ar-EG" sz="2600" b="1" dirty="0">
                <a:solidFill>
                  <a:srgbClr val="00B050"/>
                </a:solidFill>
                <a:latin typeface="Calibri"/>
                <a:ea typeface="Times New Roman"/>
                <a:cs typeface="Times New Roman"/>
              </a:rPr>
              <a:t>.</a:t>
            </a:r>
            <a:endParaRPr lang="en-GB" sz="800" dirty="0">
              <a:solidFill>
                <a:srgbClr val="00B050"/>
              </a:solidFill>
              <a:effectLst/>
              <a:latin typeface="Calibri"/>
              <a:ea typeface="Calibri"/>
              <a:cs typeface="Arial"/>
            </a:endParaRPr>
          </a:p>
        </p:txBody>
      </p:sp>
      <p:sp>
        <p:nvSpPr>
          <p:cNvPr id="3" name="Title 2"/>
          <p:cNvSpPr>
            <a:spLocks noGrp="1"/>
          </p:cNvSpPr>
          <p:nvPr>
            <p:ph type="title"/>
          </p:nvPr>
        </p:nvSpPr>
        <p:spPr>
          <a:xfrm>
            <a:off x="457200" y="381000"/>
            <a:ext cx="8229600" cy="1036638"/>
          </a:xfrm>
        </p:spPr>
        <p:txBody>
          <a:bodyPr>
            <a:normAutofit/>
          </a:bodyPr>
          <a:lstStyle/>
          <a:p>
            <a:pPr marL="365760" lvl="0" indent="90170" rtl="1">
              <a:lnSpc>
                <a:spcPct val="150000"/>
              </a:lnSpc>
              <a:spcBef>
                <a:spcPts val="400"/>
              </a:spcBef>
            </a:pPr>
            <a:r>
              <a:rPr lang="ar-EG" sz="2600" u="sng" dirty="0" smtClean="0">
                <a:solidFill>
                  <a:srgbClr val="FF0000"/>
                </a:solidFill>
                <a:effectLst/>
                <a:latin typeface="Times New Roman"/>
                <a:ea typeface="Times New Roman"/>
                <a:cs typeface="Arial"/>
              </a:rPr>
              <a:t>:</a:t>
            </a:r>
            <a:r>
              <a:rPr lang="en-US" sz="2600" u="sng" dirty="0" smtClean="0">
                <a:solidFill>
                  <a:srgbClr val="FF0000"/>
                </a:solidFill>
                <a:effectLst/>
                <a:latin typeface="Times New Roman"/>
                <a:ea typeface="Times New Roman"/>
                <a:cs typeface="Arial"/>
              </a:rPr>
              <a:t>The </a:t>
            </a:r>
            <a:r>
              <a:rPr lang="en-US" sz="2600" u="sng" dirty="0">
                <a:solidFill>
                  <a:srgbClr val="FF0000"/>
                </a:solidFill>
                <a:effectLst/>
                <a:latin typeface="Times New Roman"/>
                <a:ea typeface="Times New Roman"/>
                <a:cs typeface="Arial"/>
              </a:rPr>
              <a:t>influence of mass media</a:t>
            </a:r>
            <a:endParaRPr lang="ar-EG" sz="2600" u="sng" dirty="0">
              <a:solidFill>
                <a:srgbClr val="FF0000"/>
              </a:solidFill>
              <a:effectLst/>
              <a:latin typeface="Times New Roman"/>
              <a:ea typeface="Times New Roman"/>
            </a:endParaRPr>
          </a:p>
        </p:txBody>
      </p:sp>
    </p:spTree>
    <p:extLst>
      <p:ext uri="{BB962C8B-B14F-4D97-AF65-F5344CB8AC3E}">
        <p14:creationId xmlns:p14="http://schemas.microsoft.com/office/powerpoint/2010/main" val="2344635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763000" cy="5943600"/>
          </a:xfrm>
        </p:spPr>
        <p:txBody>
          <a:bodyPr>
            <a:normAutofit/>
          </a:bodyPr>
          <a:lstStyle/>
          <a:p>
            <a:pPr indent="0" algn="just">
              <a:lnSpc>
                <a:spcPct val="150000"/>
              </a:lnSpc>
              <a:buNone/>
            </a:pPr>
            <a:r>
              <a:rPr lang="en-US" sz="2400" b="1" u="sng" dirty="0">
                <a:solidFill>
                  <a:srgbClr val="FF0000"/>
                </a:solidFill>
                <a:latin typeface="Times New Roman"/>
                <a:ea typeface="Times New Roman"/>
                <a:cs typeface="Arial"/>
              </a:rPr>
              <a:t>The influence of mass media </a:t>
            </a:r>
            <a:endParaRPr lang="en-GB" sz="2400" dirty="0">
              <a:solidFill>
                <a:srgbClr val="FF0000"/>
              </a:solidFill>
              <a:latin typeface="Calibri"/>
              <a:ea typeface="Calibri"/>
              <a:cs typeface="Arial"/>
            </a:endParaRPr>
          </a:p>
          <a:p>
            <a:pPr marL="109728" indent="0" algn="just">
              <a:buNone/>
            </a:pPr>
            <a:r>
              <a:rPr lang="en-GB" sz="2200" dirty="0" smtClean="0">
                <a:latin typeface="Times New Roman" panose="02020603050405020304" pitchFamily="18" charset="0"/>
                <a:ea typeface="Times New Roman"/>
                <a:cs typeface="Times New Roman" panose="02020603050405020304" pitchFamily="18" charset="0"/>
              </a:rPr>
              <a:t>The </a:t>
            </a:r>
            <a:r>
              <a:rPr lang="en-GB" sz="2200" dirty="0">
                <a:latin typeface="Times New Roman" panose="02020603050405020304" pitchFamily="18" charset="0"/>
                <a:ea typeface="Times New Roman"/>
                <a:cs typeface="Times New Roman" panose="02020603050405020304" pitchFamily="18" charset="0"/>
              </a:rPr>
              <a:t>limited-effects theory states that: because people usually choose what media to interact with based on what they already believe, media exerts a moderate influence".  The culture theory. claims that "people interact with media to create their own meanings out of messages they receive". This theory states that audience members play an active </a:t>
            </a:r>
            <a:r>
              <a:rPr lang="en-GB" sz="2200" dirty="0" smtClean="0">
                <a:latin typeface="Times New Roman" panose="02020603050405020304" pitchFamily="18" charset="0"/>
                <a:ea typeface="Times New Roman"/>
                <a:cs typeface="Times New Roman" panose="02020603050405020304" pitchFamily="18" charset="0"/>
              </a:rPr>
              <a:t>rather </a:t>
            </a:r>
            <a:r>
              <a:rPr lang="en-US" sz="2200" dirty="0" smtClean="0">
                <a:latin typeface="Times New Roman"/>
                <a:ea typeface="Times New Roman"/>
              </a:rPr>
              <a:t>than </a:t>
            </a:r>
            <a:r>
              <a:rPr lang="en-US" sz="2200" dirty="0">
                <a:latin typeface="Times New Roman"/>
                <a:ea typeface="Times New Roman"/>
              </a:rPr>
              <a:t>passive role in relation to mass media</a:t>
            </a:r>
            <a:r>
              <a:rPr lang="en-US" sz="2200" b="1" dirty="0">
                <a:latin typeface="Times New Roman"/>
                <a:ea typeface="Times New Roman"/>
              </a:rPr>
              <a:t>. </a:t>
            </a:r>
            <a:endParaRPr lang="en-GB" sz="2200" b="1" dirty="0" smtClean="0">
              <a:solidFill>
                <a:prstClr val="black"/>
              </a:solidFill>
              <a:latin typeface="Times New Roman" panose="02020603050405020304" pitchFamily="18" charset="0"/>
              <a:ea typeface="Times New Roman"/>
              <a:cs typeface="Times New Roman" panose="02020603050405020304" pitchFamily="18" charset="0"/>
            </a:endParaRPr>
          </a:p>
          <a:p>
            <a:endParaRPr lang="en-GB" sz="2000" b="1" dirty="0">
              <a:solidFill>
                <a:prstClr val="black"/>
              </a:solidFill>
              <a:latin typeface="Times New Roman" panose="02020603050405020304" pitchFamily="18" charset="0"/>
              <a:cs typeface="Times New Roman" panose="02020603050405020304" pitchFamily="18" charset="0"/>
            </a:endParaRPr>
          </a:p>
          <a:p>
            <a:pPr marL="109728" lvl="0" indent="0" algn="r">
              <a:buClr>
                <a:srgbClr val="2DA2BF"/>
              </a:buClr>
              <a:buNone/>
            </a:pPr>
            <a:r>
              <a:rPr lang="ar-EG" sz="2400" b="1" dirty="0">
                <a:solidFill>
                  <a:srgbClr val="00B050"/>
                </a:solidFill>
                <a:latin typeface="Times New Roman" panose="02020603050405020304" pitchFamily="18" charset="0"/>
                <a:cs typeface="Times New Roman" panose="02020603050405020304" pitchFamily="18" charset="0"/>
              </a:rPr>
              <a:t>تنص نظرية الآثار المحدودة على ما يلي: "لأن الناس عادة ما يختارون الوسائط التي </a:t>
            </a:r>
            <a:r>
              <a:rPr lang="ar-EG" sz="2400" b="1" dirty="0" smtClean="0">
                <a:solidFill>
                  <a:srgbClr val="00B050"/>
                </a:solidFill>
                <a:latin typeface="Times New Roman" panose="02020603050405020304" pitchFamily="18" charset="0"/>
                <a:cs typeface="Times New Roman" panose="02020603050405020304" pitchFamily="18" charset="0"/>
              </a:rPr>
              <a:t>يتفاعلون </a:t>
            </a:r>
            <a:r>
              <a:rPr lang="ar-EG" sz="2400" b="1" dirty="0">
                <a:solidFill>
                  <a:srgbClr val="00B050"/>
                </a:solidFill>
                <a:latin typeface="Times New Roman" panose="02020603050405020304" pitchFamily="18" charset="0"/>
                <a:cs typeface="Times New Roman" panose="02020603050405020304" pitchFamily="18" charset="0"/>
              </a:rPr>
              <a:t>معها</a:t>
            </a:r>
            <a:r>
              <a:rPr lang="ar-EG" sz="2400" b="1" dirty="0" smtClean="0">
                <a:solidFill>
                  <a:srgbClr val="00B050"/>
                </a:solidFill>
                <a:latin typeface="Times New Roman" panose="02020603050405020304" pitchFamily="18" charset="0"/>
                <a:cs typeface="Times New Roman" panose="02020603050405020304" pitchFamily="18" charset="0"/>
              </a:rPr>
              <a:t>  </a:t>
            </a:r>
            <a:r>
              <a:rPr lang="ar-EG" sz="2400" b="1" dirty="0">
                <a:solidFill>
                  <a:srgbClr val="00B050"/>
                </a:solidFill>
                <a:latin typeface="Times New Roman" panose="02020603050405020304" pitchFamily="18" charset="0"/>
                <a:cs typeface="Times New Roman" panose="02020603050405020304" pitchFamily="18" charset="0"/>
              </a:rPr>
              <a:t>فإن وسائل الإعلام </a:t>
            </a:r>
            <a:r>
              <a:rPr lang="ar-EG" sz="2400" b="1" dirty="0" smtClean="0">
                <a:solidFill>
                  <a:srgbClr val="00B050"/>
                </a:solidFill>
                <a:latin typeface="Times New Roman" panose="02020603050405020304" pitchFamily="18" charset="0"/>
                <a:cs typeface="Times New Roman" panose="02020603050405020304" pitchFamily="18" charset="0"/>
              </a:rPr>
              <a:t>بناء  </a:t>
            </a:r>
            <a:r>
              <a:rPr lang="ar-EG" sz="2400" b="1" dirty="0">
                <a:solidFill>
                  <a:srgbClr val="00B050"/>
                </a:solidFill>
                <a:latin typeface="Times New Roman" panose="02020603050405020304" pitchFamily="18" charset="0"/>
                <a:cs typeface="Times New Roman" panose="02020603050405020304" pitchFamily="18" charset="0"/>
              </a:rPr>
              <a:t>على ما يعتقدون بالفعل </a:t>
            </a:r>
            <a:r>
              <a:rPr lang="ar-EG" sz="2400" b="1" dirty="0" smtClean="0">
                <a:solidFill>
                  <a:srgbClr val="00B050"/>
                </a:solidFill>
                <a:latin typeface="Times New Roman" panose="02020603050405020304" pitchFamily="18" charset="0"/>
                <a:cs typeface="Times New Roman" panose="02020603050405020304" pitchFamily="18" charset="0"/>
              </a:rPr>
              <a:t>، فإن وسائل الإعلام تمارس تأثيرا معتدلا   أما </a:t>
            </a:r>
            <a:r>
              <a:rPr lang="ar-EG" sz="2400" b="1" dirty="0">
                <a:solidFill>
                  <a:srgbClr val="00B050"/>
                </a:solidFill>
                <a:latin typeface="Times New Roman" panose="02020603050405020304" pitchFamily="18" charset="0"/>
                <a:cs typeface="Times New Roman" panose="02020603050405020304" pitchFamily="18" charset="0"/>
              </a:rPr>
              <a:t>نظرية الثقافة فتفترض أن "الناس يتفاعلون مع وسائل الإعلام لخلق معاني </a:t>
            </a:r>
            <a:r>
              <a:rPr lang="ar-EG" sz="2400" b="1" dirty="0" smtClean="0">
                <a:solidFill>
                  <a:srgbClr val="00B050"/>
                </a:solidFill>
                <a:latin typeface="Times New Roman" panose="02020603050405020304" pitchFamily="18" charset="0"/>
                <a:cs typeface="Times New Roman" panose="02020603050405020304" pitchFamily="18" charset="0"/>
              </a:rPr>
              <a:t>خاصة </a:t>
            </a:r>
            <a:r>
              <a:rPr lang="ar-EG" sz="2400" b="1" dirty="0">
                <a:solidFill>
                  <a:srgbClr val="00B050"/>
                </a:solidFill>
                <a:latin typeface="Times New Roman" panose="02020603050405020304" pitchFamily="18" charset="0"/>
                <a:cs typeface="Times New Roman" panose="02020603050405020304" pitchFamily="18" charset="0"/>
              </a:rPr>
              <a:t>بهم من الرسائل التي يتلقونها". وتنص هذه النظرية على أن أعضاء  </a:t>
            </a:r>
            <a:r>
              <a:rPr lang="ar-EG" sz="2400" b="1" dirty="0" smtClean="0">
                <a:solidFill>
                  <a:srgbClr val="00B050"/>
                </a:solidFill>
                <a:latin typeface="Times New Roman" panose="02020603050405020304" pitchFamily="18" charset="0"/>
                <a:cs typeface="Times New Roman" panose="02020603050405020304" pitchFamily="18" charset="0"/>
              </a:rPr>
              <a:t>الجمهور يلعبون دورا نشطا </a:t>
            </a:r>
            <a:r>
              <a:rPr lang="ar-EG" sz="2400" b="1" dirty="0">
                <a:solidFill>
                  <a:srgbClr val="00B050"/>
                </a:solidFill>
                <a:latin typeface="Times New Roman" panose="02020603050405020304" pitchFamily="18" charset="0"/>
                <a:cs typeface="Times New Roman" panose="02020603050405020304" pitchFamily="18" charset="0"/>
              </a:rPr>
              <a:t>بدلا من الدور السلبي فيما يتعلق بوسائل الإعلام. </a:t>
            </a:r>
            <a:endParaRPr lang="en-GB" sz="2400" b="1" dirty="0">
              <a:solidFill>
                <a:srgbClr val="00B050"/>
              </a:solidFill>
              <a:latin typeface="Times New Roman" panose="02020603050405020304" pitchFamily="18" charset="0"/>
              <a:cs typeface="Times New Roman" panose="02020603050405020304" pitchFamily="18" charset="0"/>
            </a:endParaRPr>
          </a:p>
          <a:p>
            <a:pPr algn="just"/>
            <a:endParaRPr lang="en-GB" sz="2000" b="1" dirty="0">
              <a:solidFill>
                <a:prstClr val="black"/>
              </a:solidFill>
              <a:latin typeface="Times New Roman" panose="02020603050405020304" pitchFamily="18" charset="0"/>
              <a:cs typeface="Times New Roman" panose="02020603050405020304" pitchFamily="18" charset="0"/>
            </a:endParaRPr>
          </a:p>
          <a:p>
            <a:endParaRPr lang="en-GB" sz="2000" b="1" dirty="0">
              <a:solidFill>
                <a:prstClr val="black"/>
              </a:solidFill>
              <a:latin typeface="Times New Roman" panose="02020603050405020304" pitchFamily="18" charset="0"/>
              <a:cs typeface="Times New Roman" panose="02020603050405020304" pitchFamily="18" charset="0"/>
            </a:endParaRPr>
          </a:p>
          <a:p>
            <a:endParaRPr lang="en-GB" sz="2000" b="1" dirty="0" smtClean="0">
              <a:solidFill>
                <a:prstClr val="black"/>
              </a:solidFill>
              <a:latin typeface="Times New Roman" panose="02020603050405020304" pitchFamily="18" charset="0"/>
              <a:cs typeface="Times New Roman" panose="02020603050405020304" pitchFamily="18" charset="0"/>
            </a:endParaRPr>
          </a:p>
          <a:p>
            <a:endParaRPr lang="en-GB" sz="2000" b="1" dirty="0">
              <a:solidFill>
                <a:prstClr val="black"/>
              </a:solidFill>
              <a:latin typeface="Times New Roman" panose="02020603050405020304" pitchFamily="18" charset="0"/>
              <a:cs typeface="Times New Roman" panose="02020603050405020304" pitchFamily="18" charset="0"/>
            </a:endParaRPr>
          </a:p>
          <a:p>
            <a:endParaRPr lang="en-GB" sz="2000" b="1" dirty="0" smtClean="0">
              <a:solidFill>
                <a:prstClr val="black"/>
              </a:solidFill>
              <a:latin typeface="Times New Roman" panose="02020603050405020304" pitchFamily="18" charset="0"/>
              <a:cs typeface="Times New Roman" panose="02020603050405020304" pitchFamily="18" charset="0"/>
            </a:endParaRPr>
          </a:p>
          <a:p>
            <a:endParaRPr lang="en-GB" sz="2000" b="1" dirty="0">
              <a:solidFill>
                <a:prstClr val="black"/>
              </a:solidFill>
              <a:latin typeface="Times New Roman" panose="02020603050405020304" pitchFamily="18" charset="0"/>
              <a:cs typeface="Times New Roman" panose="02020603050405020304" pitchFamily="18" charset="0"/>
            </a:endParaRPr>
          </a:p>
          <a:p>
            <a:endParaRPr lang="en-GB" sz="2000" b="1" dirty="0" smtClean="0">
              <a:solidFill>
                <a:prstClr val="black"/>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39418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5486400"/>
          </a:xfrm>
        </p:spPr>
        <p:txBody>
          <a:bodyPr>
            <a:normAutofit/>
          </a:bodyPr>
          <a:lstStyle/>
          <a:p>
            <a:pPr indent="0" algn="just">
              <a:lnSpc>
                <a:spcPct val="150000"/>
              </a:lnSpc>
              <a:buNone/>
            </a:pPr>
            <a:r>
              <a:rPr lang="ar-EG" sz="2400" dirty="0" smtClean="0">
                <a:latin typeface="Times New Roman" panose="02020603050405020304" pitchFamily="18" charset="0"/>
                <a:ea typeface="Times New Roman"/>
                <a:cs typeface="Times New Roman" panose="02020603050405020304" pitchFamily="18" charset="0"/>
              </a:rPr>
              <a:t>    </a:t>
            </a:r>
            <a:r>
              <a:rPr lang="en-US" sz="2400" dirty="0" smtClean="0">
                <a:latin typeface="Times New Roman" panose="02020603050405020304" pitchFamily="18" charset="0"/>
                <a:ea typeface="Times New Roman"/>
                <a:cs typeface="Times New Roman" panose="02020603050405020304" pitchFamily="18" charset="0"/>
              </a:rPr>
              <a:t>In </a:t>
            </a:r>
            <a:r>
              <a:rPr lang="en-US" sz="2400" dirty="0">
                <a:latin typeface="Times New Roman" panose="02020603050405020304" pitchFamily="18" charset="0"/>
                <a:ea typeface="Times New Roman"/>
                <a:cs typeface="Times New Roman" panose="02020603050405020304" pitchFamily="18" charset="0"/>
              </a:rPr>
              <a:t>an article entitled </a:t>
            </a:r>
            <a:r>
              <a:rPr lang="en-US" sz="2400" i="1" dirty="0">
                <a:latin typeface="Times New Roman" panose="02020603050405020304" pitchFamily="18" charset="0"/>
                <a:ea typeface="Times New Roman"/>
                <a:cs typeface="Times New Roman" panose="02020603050405020304" pitchFamily="18" charset="0"/>
              </a:rPr>
              <a:t>Mass Media Influence on Society</a:t>
            </a:r>
            <a:r>
              <a:rPr lang="en-US" sz="2400" dirty="0">
                <a:latin typeface="Times New Roman" panose="02020603050405020304" pitchFamily="18" charset="0"/>
                <a:ea typeface="Times New Roman"/>
                <a:cs typeface="Times New Roman" panose="02020603050405020304" pitchFamily="18" charset="0"/>
              </a:rPr>
              <a:t>. Rays </a:t>
            </a:r>
            <a:r>
              <a:rPr lang="en-US" sz="2400" dirty="0">
                <a:solidFill>
                  <a:srgbClr val="FF0000"/>
                </a:solidFill>
                <a:latin typeface="Times New Roman" panose="02020603050405020304" pitchFamily="18" charset="0"/>
                <a:ea typeface="Times New Roman"/>
                <a:cs typeface="Times New Roman" panose="02020603050405020304" pitchFamily="18" charset="0"/>
              </a:rPr>
              <a:t>argues</a:t>
            </a:r>
            <a:r>
              <a:rPr lang="en-US" sz="2400" dirty="0">
                <a:latin typeface="Times New Roman" panose="02020603050405020304" pitchFamily="18" charset="0"/>
                <a:ea typeface="Times New Roman"/>
                <a:cs typeface="Times New Roman" panose="02020603050405020304" pitchFamily="18" charset="0"/>
              </a:rPr>
              <a:t> that the media is </a:t>
            </a:r>
            <a:r>
              <a:rPr lang="en-US" sz="2400" dirty="0">
                <a:solidFill>
                  <a:srgbClr val="FF0000"/>
                </a:solidFill>
                <a:latin typeface="Times New Roman" panose="02020603050405020304" pitchFamily="18" charset="0"/>
                <a:ea typeface="Times New Roman"/>
                <a:cs typeface="Times New Roman" panose="02020603050405020304" pitchFamily="18" charset="0"/>
              </a:rPr>
              <a:t>dominated</a:t>
            </a:r>
            <a:r>
              <a:rPr lang="en-US" sz="2400" dirty="0">
                <a:latin typeface="Times New Roman" panose="02020603050405020304" pitchFamily="18" charset="0"/>
                <a:ea typeface="Times New Roman"/>
                <a:cs typeface="Times New Roman" panose="02020603050405020304" pitchFamily="18" charset="0"/>
              </a:rPr>
              <a:t> by five major companies which own 95% of all mass media including movie studios. television and radio broadcast </a:t>
            </a:r>
            <a:r>
              <a:rPr lang="en-US" sz="2400" dirty="0" smtClean="0">
                <a:latin typeface="Times New Roman" panose="02020603050405020304" pitchFamily="18" charset="0"/>
                <a:ea typeface="Times New Roman"/>
                <a:cs typeface="Times New Roman" panose="02020603050405020304" pitchFamily="18" charset="0"/>
              </a:rPr>
              <a:t>networks, </a:t>
            </a:r>
            <a:r>
              <a:rPr lang="en-US" sz="2400" dirty="0">
                <a:latin typeface="Times New Roman" panose="02020603050405020304" pitchFamily="18" charset="0"/>
                <a:ea typeface="Times New Roman"/>
                <a:cs typeface="Times New Roman" panose="02020603050405020304" pitchFamily="18" charset="0"/>
              </a:rPr>
              <a:t>video games </a:t>
            </a:r>
            <a:r>
              <a:rPr lang="en-US" sz="2400" dirty="0" smtClean="0">
                <a:latin typeface="Times New Roman" panose="02020603050405020304" pitchFamily="18" charset="0"/>
                <a:ea typeface="Times New Roman"/>
                <a:cs typeface="Times New Roman" panose="02020603050405020304" pitchFamily="18" charset="0"/>
              </a:rPr>
              <a:t>software</a:t>
            </a:r>
            <a:r>
              <a:rPr lang="en-GB" sz="2400" dirty="0">
                <a:latin typeface="Times New Roman" panose="02020603050405020304" pitchFamily="18" charset="0"/>
                <a:ea typeface="Times New Roman"/>
                <a:cs typeface="Times New Roman" panose="02020603050405020304" pitchFamily="18" charset="0"/>
              </a:rPr>
              <a:t>,</a:t>
            </a:r>
            <a:r>
              <a:rPr lang="en-US" sz="2400" dirty="0" smtClean="0">
                <a:latin typeface="Times New Roman" panose="02020603050405020304" pitchFamily="18" charset="0"/>
                <a:ea typeface="Times New Roman"/>
                <a:cs typeface="Times New Roman" panose="02020603050405020304" pitchFamily="18" charset="0"/>
              </a:rPr>
              <a:t> </a:t>
            </a:r>
            <a:r>
              <a:rPr lang="en-US" sz="2400" dirty="0">
                <a:latin typeface="Times New Roman" panose="02020603050405020304" pitchFamily="18" charset="0"/>
                <a:ea typeface="Times New Roman"/>
                <a:cs typeface="Times New Roman" panose="02020603050405020304" pitchFamily="18" charset="0"/>
              </a:rPr>
              <a:t>electronic media and music companies. </a:t>
            </a:r>
            <a:endParaRPr lang="ar-EG" sz="2400" dirty="0" smtClean="0">
              <a:latin typeface="Times New Roman" panose="02020603050405020304" pitchFamily="18" charset="0"/>
              <a:ea typeface="Times New Roman"/>
              <a:cs typeface="Times New Roman" panose="02020603050405020304" pitchFamily="18" charset="0"/>
            </a:endParaRPr>
          </a:p>
          <a:p>
            <a:pPr indent="90170" algn="just"/>
            <a:endParaRPr lang="en-US" sz="800" b="1" dirty="0">
              <a:latin typeface="Times New Roman"/>
              <a:ea typeface="Times New Roman"/>
              <a:cs typeface="Arial"/>
            </a:endParaRPr>
          </a:p>
          <a:p>
            <a:pPr indent="0" algn="r">
              <a:lnSpc>
                <a:spcPct val="150000"/>
              </a:lnSpc>
              <a:buNone/>
            </a:pPr>
            <a:r>
              <a:rPr lang="ar-EG" sz="2400" b="1" dirty="0">
                <a:solidFill>
                  <a:srgbClr val="00B050"/>
                </a:solidFill>
                <a:latin typeface="Calibri"/>
                <a:ea typeface="Calibri"/>
              </a:rPr>
              <a:t>في مقال بعنوان تأثير وسائل الإعلام على المجتمع.افترض </a:t>
            </a:r>
            <a:r>
              <a:rPr lang="ar-EG" sz="2400" b="1" dirty="0" smtClean="0">
                <a:solidFill>
                  <a:srgbClr val="00B050"/>
                </a:solidFill>
                <a:latin typeface="Calibri"/>
                <a:ea typeface="Calibri"/>
              </a:rPr>
              <a:t>« راي» أن 95  ٪ </a:t>
            </a:r>
            <a:r>
              <a:rPr lang="ar-EG" sz="2400" b="1" dirty="0">
                <a:solidFill>
                  <a:srgbClr val="00B050"/>
                </a:solidFill>
                <a:latin typeface="Calibri"/>
                <a:ea typeface="Calibri"/>
              </a:rPr>
              <a:t>من </a:t>
            </a:r>
            <a:r>
              <a:rPr lang="ar-EG" sz="2400" b="1" dirty="0" smtClean="0">
                <a:solidFill>
                  <a:srgbClr val="00B050"/>
                </a:solidFill>
                <a:latin typeface="Calibri"/>
                <a:ea typeface="Calibri"/>
              </a:rPr>
              <a:t>وسائل </a:t>
            </a:r>
            <a:r>
              <a:rPr lang="ar-EG" sz="2400" b="1" dirty="0">
                <a:solidFill>
                  <a:srgbClr val="00B050"/>
                </a:solidFill>
                <a:latin typeface="Calibri"/>
                <a:ea typeface="Calibri"/>
              </a:rPr>
              <a:t>الإعلام تهيمن عليها خمس شركات كبرى تمتلك جميع وسائل الإعلام بما في ذلك استوديوهات </a:t>
            </a:r>
            <a:r>
              <a:rPr lang="ar-EG" sz="2400" b="1" dirty="0" smtClean="0">
                <a:solidFill>
                  <a:srgbClr val="00B050"/>
                </a:solidFill>
                <a:latin typeface="Calibri"/>
                <a:ea typeface="Calibri"/>
              </a:rPr>
              <a:t>الأفلام، </a:t>
            </a:r>
            <a:r>
              <a:rPr lang="ar-EG" sz="2400" b="1" dirty="0">
                <a:solidFill>
                  <a:srgbClr val="00B050"/>
                </a:solidFill>
                <a:latin typeface="Calibri"/>
                <a:ea typeface="Calibri"/>
              </a:rPr>
              <a:t>شبكات البث التلفزيوني </a:t>
            </a:r>
            <a:r>
              <a:rPr lang="ar-EG" sz="2400" b="1" dirty="0" smtClean="0">
                <a:solidFill>
                  <a:srgbClr val="00B050"/>
                </a:solidFill>
                <a:latin typeface="Calibri"/>
                <a:ea typeface="Calibri"/>
              </a:rPr>
              <a:t>والإذاعي، </a:t>
            </a:r>
            <a:r>
              <a:rPr lang="ar-EG" sz="2400" b="1" dirty="0">
                <a:solidFill>
                  <a:srgbClr val="00B050"/>
                </a:solidFill>
                <a:latin typeface="Calibri"/>
                <a:ea typeface="Calibri"/>
              </a:rPr>
              <a:t>برامج ألعاب </a:t>
            </a:r>
            <a:r>
              <a:rPr lang="ar-EG" sz="2400" b="1" dirty="0" smtClean="0">
                <a:solidFill>
                  <a:srgbClr val="00B050"/>
                </a:solidFill>
                <a:latin typeface="Calibri"/>
                <a:ea typeface="Calibri"/>
              </a:rPr>
              <a:t>الفيديو، </a:t>
            </a:r>
            <a:r>
              <a:rPr lang="ar-EG" sz="2400" b="1" dirty="0">
                <a:solidFill>
                  <a:srgbClr val="00B050"/>
                </a:solidFill>
                <a:latin typeface="Calibri"/>
                <a:ea typeface="Calibri"/>
              </a:rPr>
              <a:t>الإعلام </a:t>
            </a:r>
            <a:r>
              <a:rPr lang="ar-EG" sz="2400" b="1" dirty="0" smtClean="0">
                <a:solidFill>
                  <a:srgbClr val="00B050"/>
                </a:solidFill>
                <a:latin typeface="Calibri"/>
                <a:ea typeface="Calibri"/>
              </a:rPr>
              <a:t>الإلكتروني، وشركات الموسيقى.                                                 </a:t>
            </a:r>
            <a:endParaRPr lang="en-GB" sz="2400" b="1" dirty="0">
              <a:solidFill>
                <a:srgbClr val="00B050"/>
              </a:solidFill>
              <a:effectLst/>
              <a:latin typeface="Calibri"/>
              <a:ea typeface="Calibri"/>
              <a:cs typeface="Arial"/>
            </a:endParaRPr>
          </a:p>
        </p:txBody>
      </p:sp>
    </p:spTree>
    <p:extLst>
      <p:ext uri="{BB962C8B-B14F-4D97-AF65-F5344CB8AC3E}">
        <p14:creationId xmlns:p14="http://schemas.microsoft.com/office/powerpoint/2010/main" val="188101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458200" cy="5334000"/>
          </a:xfrm>
        </p:spPr>
        <p:txBody>
          <a:bodyPr/>
          <a:lstStyle/>
          <a:p>
            <a:pPr indent="0" algn="just">
              <a:buNone/>
            </a:pPr>
            <a:r>
              <a:rPr lang="en-US" sz="2400" dirty="0" smtClean="0">
                <a:latin typeface="Times New Roman" panose="02020603050405020304" pitchFamily="18" charset="0"/>
                <a:ea typeface="Times New Roman"/>
                <a:cs typeface="Times New Roman" panose="02020603050405020304" pitchFamily="18" charset="0"/>
              </a:rPr>
              <a:t>Whilst historically. there was more diversity in companies. they have recently merged to form an elite which have the power to shape the opinion and beliefs of people. People buy after seeing thousands of advertisements by various companies in TV, newspapers or magazines, which are able to affect their purchasing decisions.</a:t>
            </a:r>
            <a:endParaRPr lang="ar-EG" sz="2400" dirty="0" smtClean="0">
              <a:latin typeface="Times New Roman" panose="02020603050405020304" pitchFamily="18" charset="0"/>
              <a:ea typeface="Times New Roman"/>
              <a:cs typeface="Times New Roman" panose="02020603050405020304" pitchFamily="18" charset="0"/>
            </a:endParaRPr>
          </a:p>
          <a:p>
            <a:pPr indent="90170" algn="just"/>
            <a:endParaRPr lang="en-GB" sz="2200" b="1" dirty="0">
              <a:latin typeface="Calibri"/>
              <a:ea typeface="Calibri"/>
              <a:cs typeface="Arial"/>
            </a:endParaRPr>
          </a:p>
          <a:p>
            <a:pPr marL="109728" indent="0" algn="just">
              <a:buNone/>
            </a:pPr>
            <a:r>
              <a:rPr lang="ar-EG" b="1" dirty="0">
                <a:solidFill>
                  <a:srgbClr val="00B050"/>
                </a:solidFill>
              </a:rPr>
              <a:t> </a:t>
            </a:r>
            <a:r>
              <a:rPr lang="ar-EG" b="1" dirty="0" smtClean="0">
                <a:solidFill>
                  <a:srgbClr val="00B050"/>
                </a:solidFill>
              </a:rPr>
              <a:t>تاريخيا، </a:t>
            </a:r>
            <a:r>
              <a:rPr lang="ar-EG" b="1" dirty="0">
                <a:solidFill>
                  <a:srgbClr val="00B050"/>
                </a:solidFill>
              </a:rPr>
              <a:t>كان هناك تنوعا كثيرا في الشركات التي تمتلك وسائل </a:t>
            </a:r>
            <a:r>
              <a:rPr lang="ar-EG" b="1" dirty="0" smtClean="0">
                <a:solidFill>
                  <a:srgbClr val="00B050"/>
                </a:solidFill>
              </a:rPr>
              <a:t>الإعلام والتي </a:t>
            </a:r>
            <a:r>
              <a:rPr lang="ar-EG" b="1" dirty="0">
                <a:solidFill>
                  <a:srgbClr val="00B050"/>
                </a:solidFill>
              </a:rPr>
              <a:t>اندمجت </a:t>
            </a:r>
            <a:r>
              <a:rPr lang="ar-EG" b="1" dirty="0" smtClean="0">
                <a:solidFill>
                  <a:srgbClr val="00B050"/>
                </a:solidFill>
              </a:rPr>
              <a:t>مؤخرا لتشكيل </a:t>
            </a:r>
            <a:r>
              <a:rPr lang="ar-EG" b="1" dirty="0">
                <a:solidFill>
                  <a:srgbClr val="00B050"/>
                </a:solidFill>
              </a:rPr>
              <a:t>نخبة لديها القدرة على </a:t>
            </a:r>
            <a:r>
              <a:rPr lang="ar-EG" b="1" dirty="0" smtClean="0">
                <a:solidFill>
                  <a:srgbClr val="00B050"/>
                </a:solidFill>
              </a:rPr>
              <a:t>تشكيل رأي </a:t>
            </a:r>
            <a:r>
              <a:rPr lang="ar-EG" b="1" dirty="0">
                <a:solidFill>
                  <a:srgbClr val="00B050"/>
                </a:solidFill>
              </a:rPr>
              <a:t>ومعتقدات </a:t>
            </a:r>
            <a:r>
              <a:rPr lang="ar-EG" b="1" dirty="0" smtClean="0">
                <a:solidFill>
                  <a:srgbClr val="00B050"/>
                </a:solidFill>
              </a:rPr>
              <a:t>الجمهور، </a:t>
            </a:r>
            <a:r>
              <a:rPr lang="ar-EG" b="1" dirty="0">
                <a:solidFill>
                  <a:srgbClr val="00B050"/>
                </a:solidFill>
              </a:rPr>
              <a:t>فالأفراد يقومون بعمليات الشراء بعد مشاهدة آلاف الإعلانات من قبل شركات مختلفة في التلفزيون أو الصحف أو </a:t>
            </a:r>
            <a:r>
              <a:rPr lang="ar-EG" b="1" dirty="0" smtClean="0">
                <a:solidFill>
                  <a:srgbClr val="00B050"/>
                </a:solidFill>
              </a:rPr>
              <a:t>المجلات والتي </a:t>
            </a:r>
            <a:r>
              <a:rPr lang="ar-EG" b="1" dirty="0">
                <a:solidFill>
                  <a:srgbClr val="00B050"/>
                </a:solidFill>
              </a:rPr>
              <a:t>يمكنها التأثير على قرارات الشراء الخاصة بهم. </a:t>
            </a:r>
            <a:r>
              <a:rPr lang="ar-EG" b="1" dirty="0" smtClean="0">
                <a:solidFill>
                  <a:srgbClr val="00B050"/>
                </a:solidFill>
              </a:rPr>
              <a:t>                                      </a:t>
            </a:r>
            <a:endParaRPr lang="en-GB" b="1" dirty="0">
              <a:solidFill>
                <a:srgbClr val="00B050"/>
              </a:solidFill>
            </a:endParaRPr>
          </a:p>
        </p:txBody>
      </p:sp>
    </p:spTree>
    <p:extLst>
      <p:ext uri="{BB962C8B-B14F-4D97-AF65-F5344CB8AC3E}">
        <p14:creationId xmlns:p14="http://schemas.microsoft.com/office/powerpoint/2010/main" val="1190030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763000" cy="5410200"/>
          </a:xfrm>
        </p:spPr>
        <p:txBody>
          <a:bodyPr>
            <a:normAutofit fontScale="32500" lnSpcReduction="20000"/>
          </a:bodyPr>
          <a:lstStyle/>
          <a:p>
            <a:pPr indent="90170" algn="just"/>
            <a:endParaRPr lang="ar-EG" sz="2400" dirty="0" smtClean="0">
              <a:latin typeface="Times New Roman" panose="02020603050405020304" pitchFamily="18" charset="0"/>
              <a:ea typeface="Times New Roman"/>
              <a:cs typeface="Times New Roman" panose="02020603050405020304" pitchFamily="18" charset="0"/>
            </a:endParaRPr>
          </a:p>
          <a:p>
            <a:pPr indent="0" algn="just">
              <a:lnSpc>
                <a:spcPct val="170000"/>
              </a:lnSpc>
              <a:buNone/>
            </a:pPr>
            <a:r>
              <a:rPr lang="en-US" sz="6500" dirty="0" smtClean="0">
                <a:latin typeface="Times New Roman" panose="02020603050405020304" pitchFamily="18" charset="0"/>
                <a:ea typeface="Times New Roman"/>
                <a:cs typeface="Times New Roman" panose="02020603050405020304" pitchFamily="18" charset="0"/>
              </a:rPr>
              <a:t>The </a:t>
            </a:r>
            <a:r>
              <a:rPr lang="en-US" sz="6500" dirty="0">
                <a:latin typeface="Times New Roman" panose="02020603050405020304" pitchFamily="18" charset="0"/>
                <a:ea typeface="Times New Roman"/>
                <a:cs typeface="Times New Roman" panose="02020603050405020304" pitchFamily="18" charset="0"/>
              </a:rPr>
              <a:t>media also dictate what is acceptable by society. This power can be used for good. for example encouraging children to play sport. However, it can also be used for bad, for example children being influenced by cigars smoked by film stars, their exposure to images of violence and their exposure </a:t>
            </a:r>
            <a:r>
              <a:rPr lang="en-US" sz="6500" dirty="0" smtClean="0">
                <a:latin typeface="Times New Roman" panose="02020603050405020304" pitchFamily="18" charset="0"/>
                <a:ea typeface="Times New Roman"/>
                <a:cs typeface="Times New Roman" panose="02020603050405020304" pitchFamily="18" charset="0"/>
              </a:rPr>
              <a:t>to </a:t>
            </a:r>
            <a:r>
              <a:rPr lang="en-US" sz="6500" dirty="0">
                <a:latin typeface="Times New Roman" panose="02020603050405020304" pitchFamily="18" charset="0"/>
                <a:ea typeface="Times New Roman"/>
                <a:cs typeface="Times New Roman" panose="02020603050405020304" pitchFamily="18" charset="0"/>
              </a:rPr>
              <a:t>junk food ads</a:t>
            </a:r>
            <a:r>
              <a:rPr lang="en-US" sz="6500" dirty="0" smtClean="0">
                <a:latin typeface="Times New Roman" panose="02020603050405020304" pitchFamily="18" charset="0"/>
                <a:ea typeface="Times New Roman"/>
                <a:cs typeface="Times New Roman" panose="02020603050405020304" pitchFamily="18" charset="0"/>
              </a:rPr>
              <a:t>.</a:t>
            </a:r>
            <a:r>
              <a:rPr lang="ar-EG" sz="6500" dirty="0" smtClean="0">
                <a:latin typeface="Times New Roman" panose="02020603050405020304" pitchFamily="18" charset="0"/>
                <a:ea typeface="Times New Roman"/>
                <a:cs typeface="Times New Roman" panose="02020603050405020304" pitchFamily="18" charset="0"/>
              </a:rPr>
              <a:t> </a:t>
            </a:r>
            <a:endParaRPr lang="en-GB" sz="6500" b="1" dirty="0" smtClean="0">
              <a:solidFill>
                <a:srgbClr val="00B050"/>
              </a:solidFill>
              <a:latin typeface="Times New Roman" panose="02020603050405020304" pitchFamily="18" charset="0"/>
              <a:ea typeface="Times New Roman"/>
              <a:cs typeface="Times New Roman" panose="02020603050405020304" pitchFamily="18" charset="0"/>
            </a:endParaRPr>
          </a:p>
          <a:p>
            <a:pPr indent="0" algn="just">
              <a:lnSpc>
                <a:spcPct val="160000"/>
              </a:lnSpc>
              <a:buNone/>
            </a:pP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كما </a:t>
            </a:r>
            <a:r>
              <a:rPr lang="ar-EG" sz="7400" b="1" dirty="0">
                <a:solidFill>
                  <a:srgbClr val="00B050"/>
                </a:solidFill>
                <a:latin typeface="Times New Roman" panose="02020603050405020304" pitchFamily="18" charset="0"/>
                <a:ea typeface="Times New Roman"/>
                <a:cs typeface="Times New Roman" panose="02020603050405020304" pitchFamily="18" charset="0"/>
              </a:rPr>
              <a:t>أن وسائل الإعلام يمكنها أن تملي ما هو مقبول من المجتمع. ويمكن استخدام هذه القوة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للخير، </a:t>
            </a:r>
            <a:r>
              <a:rPr lang="ar-EG" sz="7400" b="1" dirty="0">
                <a:solidFill>
                  <a:srgbClr val="00B050"/>
                </a:solidFill>
                <a:latin typeface="Times New Roman" panose="02020603050405020304" pitchFamily="18" charset="0"/>
                <a:ea typeface="Times New Roman"/>
                <a:cs typeface="Times New Roman" panose="02020603050405020304" pitchFamily="18" charset="0"/>
              </a:rPr>
              <a:t>على سبيل المثال تشجيع الأطفال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على </a:t>
            </a:r>
            <a:r>
              <a:rPr lang="ar-EG" sz="7400" b="1" dirty="0">
                <a:solidFill>
                  <a:srgbClr val="00B050"/>
                </a:solidFill>
                <a:latin typeface="Times New Roman" panose="02020603050405020304" pitchFamily="18" charset="0"/>
                <a:ea typeface="Times New Roman"/>
                <a:cs typeface="Times New Roman" panose="02020603050405020304" pitchFamily="18" charset="0"/>
              </a:rPr>
              <a:t>ممارسة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الرياضة، </a:t>
            </a:r>
            <a:r>
              <a:rPr lang="ar-EG" sz="7400" b="1" dirty="0">
                <a:solidFill>
                  <a:srgbClr val="00B050"/>
                </a:solidFill>
                <a:latin typeface="Times New Roman" panose="02020603050405020304" pitchFamily="18" charset="0"/>
                <a:ea typeface="Times New Roman"/>
                <a:cs typeface="Times New Roman" panose="02020603050405020304" pitchFamily="18" charset="0"/>
              </a:rPr>
              <a:t>وكذلك ، يمكن استخدامها بطريقة سلبية على سبيل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المثال، </a:t>
            </a:r>
            <a:r>
              <a:rPr lang="ar-EG" sz="7400" b="1" dirty="0">
                <a:solidFill>
                  <a:srgbClr val="00B050"/>
                </a:solidFill>
                <a:latin typeface="Times New Roman" panose="02020603050405020304" pitchFamily="18" charset="0"/>
                <a:ea typeface="Times New Roman"/>
                <a:cs typeface="Times New Roman" panose="02020603050405020304" pitchFamily="18" charset="0"/>
              </a:rPr>
              <a:t>الأطفال الذين يتأثرون بالسيجار المدخن من قبل نجوم السينما ، وعند تعرضهم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لصور العنف </a:t>
            </a:r>
            <a:r>
              <a:rPr lang="ar-EG" sz="7400" b="1" dirty="0">
                <a:solidFill>
                  <a:srgbClr val="00B050"/>
                </a:solidFill>
                <a:latin typeface="Times New Roman" panose="02020603050405020304" pitchFamily="18" charset="0"/>
                <a:ea typeface="Times New Roman"/>
                <a:cs typeface="Times New Roman" panose="02020603050405020304" pitchFamily="18" charset="0"/>
              </a:rPr>
              <a:t>وتعرضهم لإعلانات </a:t>
            </a:r>
            <a:r>
              <a:rPr lang="ar-EG" sz="7400" b="1" dirty="0" smtClean="0">
                <a:solidFill>
                  <a:srgbClr val="00B050"/>
                </a:solidFill>
                <a:latin typeface="Times New Roman" panose="02020603050405020304" pitchFamily="18" charset="0"/>
                <a:ea typeface="Times New Roman"/>
                <a:cs typeface="Times New Roman" panose="02020603050405020304" pitchFamily="18" charset="0"/>
              </a:rPr>
              <a:t>الوجبات السريعة.                                                                                                </a:t>
            </a:r>
            <a:endParaRPr lang="ar-EG" sz="7400" b="1" dirty="0" smtClean="0">
              <a:latin typeface="Times New Roman" panose="02020603050405020304" pitchFamily="18" charset="0"/>
              <a:ea typeface="Times New Roman"/>
              <a:cs typeface="Times New Roman" panose="02020603050405020304" pitchFamily="18" charset="0"/>
            </a:endParaRPr>
          </a:p>
          <a:p>
            <a:pPr indent="0" algn="just">
              <a:buNone/>
            </a:pPr>
            <a:r>
              <a:rPr lang="ar-EG" sz="2400" b="1" dirty="0" smtClean="0">
                <a:latin typeface="Times New Roman"/>
                <a:ea typeface="Times New Roman"/>
              </a:rPr>
              <a:t>                         </a:t>
            </a:r>
            <a:endParaRPr lang="en-GB" sz="2400" b="1" dirty="0">
              <a:effectLst/>
              <a:latin typeface="Calibri"/>
              <a:ea typeface="Calibri"/>
              <a:cs typeface="Arial"/>
            </a:endParaRPr>
          </a:p>
        </p:txBody>
      </p:sp>
    </p:spTree>
    <p:extLst>
      <p:ext uri="{BB962C8B-B14F-4D97-AF65-F5344CB8AC3E}">
        <p14:creationId xmlns:p14="http://schemas.microsoft.com/office/powerpoint/2010/main" val="32863229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2079</TotalTime>
  <Words>466</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:The influence of mass media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297</cp:revision>
  <dcterms:created xsi:type="dcterms:W3CDTF">2006-08-16T00:00:00Z</dcterms:created>
  <dcterms:modified xsi:type="dcterms:W3CDTF">2020-03-24T21:55:10Z</dcterms:modified>
</cp:coreProperties>
</file>